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lab 돋움 미디움" charset="1" panose="02060600000000000000"/>
      <p:regular r:id="rId10"/>
    </p:embeddedFont>
    <p:embeddedFont>
      <p:font typeface="Tlab 돋움 미디움 Bold" charset="1" panose="02060900000000000000"/>
      <p:regular r:id="rId11"/>
    </p:embeddedFont>
    <p:embeddedFont>
      <p:font typeface="Tlab 돋움 레귤러" charset="1" panose="02060500000000000000"/>
      <p:regular r:id="rId12"/>
    </p:embeddedFont>
    <p:embeddedFont>
      <p:font typeface="Tlab 돋움 레귤러 Bold" charset="1" panose="02060800000000000000"/>
      <p:regular r:id="rId13"/>
    </p:embeddedFont>
    <p:embeddedFont>
      <p:font typeface="TDTD평고딕" charset="1" panose="02000503000000000000"/>
      <p:regular r:id="rId14"/>
    </p:embeddedFont>
    <p:embeddedFont>
      <p:font typeface="210 밀레니얼" charset="1" panose="02020503020101020101"/>
      <p:regular r:id="rId15"/>
    </p:embeddedFont>
    <p:embeddedFont>
      <p:font typeface="210 밀레니얼 Bold" charset="1" panose="02020503020101020101"/>
      <p:regular r:id="rId16"/>
    </p:embeddedFont>
    <p:embeddedFont>
      <p:font typeface="210 밀레니얼 Light" charset="1" panose="02020503020101020101"/>
      <p:regular r:id="rId17"/>
    </p:embeddedFont>
    <p:embeddedFont>
      <p:font typeface="Nanum Square" charset="1" panose="020B0600000101010101"/>
      <p:regular r:id="rId18"/>
    </p:embeddedFont>
    <p:embeddedFont>
      <p:font typeface="Nanum Square Bold" charset="1" panose="020B0600000101010101"/>
      <p:regular r:id="rId19"/>
    </p:embeddedFont>
    <p:embeddedFont>
      <p:font typeface="Nanum Square Light" charset="1" panose="020B0600000101010101"/>
      <p:regular r:id="rId20"/>
    </p:embeddedFont>
    <p:embeddedFont>
      <p:font typeface="Nanum Square Ultra-Bold" charset="1" panose="020B0600000101010101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jpeg>
</file>

<file path=ppt/media/image23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Relationship Id="rId8" Target="../media/image20.png" Type="http://schemas.openxmlformats.org/officeDocument/2006/relationships/image"/><Relationship Id="rId9" Target="../media/image21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https://youtu.be/UtOINPVN0wg" TargetMode="External" Type="http://schemas.openxmlformats.org/officeDocument/2006/relationships/video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2B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27322" y="-91609"/>
            <a:ext cx="16108451" cy="10622114"/>
          </a:xfrm>
          <a:custGeom>
            <a:avLst/>
            <a:gdLst/>
            <a:ahLst/>
            <a:cxnLst/>
            <a:rect r="r" b="b" t="t" l="l"/>
            <a:pathLst>
              <a:path h="10622114" w="16108451">
                <a:moveTo>
                  <a:pt x="0" y="0"/>
                </a:moveTo>
                <a:lnTo>
                  <a:pt x="16108451" y="0"/>
                </a:lnTo>
                <a:lnTo>
                  <a:pt x="16108451" y="10622114"/>
                </a:lnTo>
                <a:lnTo>
                  <a:pt x="0" y="106221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313" t="0" r="-30674" b="-36515"/>
            </a:stretch>
          </a:blipFill>
        </p:spPr>
      </p:sp>
      <p:grpSp>
        <p:nvGrpSpPr>
          <p:cNvPr name="Group 3" id="3"/>
          <p:cNvGrpSpPr/>
          <p:nvPr/>
        </p:nvGrpSpPr>
        <p:grpSpPr>
          <a:xfrm rot="9637236">
            <a:off x="-7002539" y="-2111759"/>
            <a:ext cx="14386078" cy="16958621"/>
            <a:chOff x="0" y="0"/>
            <a:chExt cx="3788926" cy="44664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88926" cy="4466468"/>
            </a:xfrm>
            <a:custGeom>
              <a:avLst/>
              <a:gdLst/>
              <a:ahLst/>
              <a:cxnLst/>
              <a:rect r="r" b="b" t="t" l="l"/>
              <a:pathLst>
                <a:path h="4466468" w="3788926">
                  <a:moveTo>
                    <a:pt x="0" y="0"/>
                  </a:moveTo>
                  <a:lnTo>
                    <a:pt x="3788926" y="0"/>
                  </a:lnTo>
                  <a:lnTo>
                    <a:pt x="3788926" y="4466468"/>
                  </a:lnTo>
                  <a:lnTo>
                    <a:pt x="0" y="4466468"/>
                  </a:lnTo>
                  <a:close/>
                </a:path>
              </a:pathLst>
            </a:custGeom>
            <a:solidFill>
              <a:srgbClr val="0D0D5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1158062">
            <a:off x="-4544785" y="-891026"/>
            <a:ext cx="11606584" cy="15633486"/>
            <a:chOff x="0" y="0"/>
            <a:chExt cx="3056878" cy="411746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56878" cy="4117461"/>
            </a:xfrm>
            <a:custGeom>
              <a:avLst/>
              <a:gdLst/>
              <a:ahLst/>
              <a:cxnLst/>
              <a:rect r="r" b="b" t="t" l="l"/>
              <a:pathLst>
                <a:path h="4117461" w="3056878">
                  <a:moveTo>
                    <a:pt x="0" y="0"/>
                  </a:moveTo>
                  <a:lnTo>
                    <a:pt x="3056878" y="0"/>
                  </a:lnTo>
                  <a:lnTo>
                    <a:pt x="3056878" y="4117461"/>
                  </a:lnTo>
                  <a:lnTo>
                    <a:pt x="0" y="4117461"/>
                  </a:lnTo>
                  <a:close/>
                </a:path>
              </a:pathLst>
            </a:custGeom>
            <a:solidFill>
              <a:srgbClr val="12127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962025" y="5852503"/>
            <a:ext cx="13793368" cy="1899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119"/>
              </a:lnSpc>
            </a:pPr>
            <a:r>
              <a:rPr lang="en-US" sz="12000">
                <a:solidFill>
                  <a:srgbClr val="FFFFFF"/>
                </a:solidFill>
                <a:latin typeface="210 밀레니얼"/>
              </a:rPr>
              <a:t>CodeSphere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53731" y="8734425"/>
            <a:ext cx="10622611" cy="56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FFFFFF"/>
                </a:solidFill>
                <a:latin typeface="Tlab 돋움 미디움"/>
              </a:rPr>
              <a:t>2023년 7월 캡스톤 최종 발표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4640010"/>
            <a:ext cx="6967680" cy="1120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00"/>
              </a:lnSpc>
              <a:spcBef>
                <a:spcPct val="0"/>
              </a:spcBef>
            </a:pPr>
            <a:r>
              <a:rPr lang="en-US" sz="6500">
                <a:solidFill>
                  <a:srgbClr val="41A4FF"/>
                </a:solidFill>
                <a:latin typeface="TDTD평고딕"/>
              </a:rPr>
              <a:t>NULL팀</a:t>
            </a:r>
          </a:p>
        </p:txBody>
      </p:sp>
      <p:grpSp>
        <p:nvGrpSpPr>
          <p:cNvPr name="Group 12" id="12"/>
          <p:cNvGrpSpPr/>
          <p:nvPr/>
        </p:nvGrpSpPr>
        <p:grpSpPr>
          <a:xfrm rot="3477392">
            <a:off x="-2360296" y="-4766807"/>
            <a:ext cx="5101593" cy="9533614"/>
            <a:chOff x="0" y="0"/>
            <a:chExt cx="1343629" cy="251091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343629" cy="2510910"/>
            </a:xfrm>
            <a:custGeom>
              <a:avLst/>
              <a:gdLst/>
              <a:ahLst/>
              <a:cxnLst/>
              <a:rect r="r" b="b" t="t" l="l"/>
              <a:pathLst>
                <a:path h="2510910" w="1343629">
                  <a:moveTo>
                    <a:pt x="0" y="0"/>
                  </a:moveTo>
                  <a:lnTo>
                    <a:pt x="1343629" y="0"/>
                  </a:lnTo>
                  <a:lnTo>
                    <a:pt x="1343629" y="2510910"/>
                  </a:lnTo>
                  <a:lnTo>
                    <a:pt x="0" y="2510910"/>
                  </a:lnTo>
                  <a:close/>
                </a:path>
              </a:pathLst>
            </a:custGeom>
            <a:solidFill>
              <a:srgbClr val="41A4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901985" y="-3862212"/>
            <a:ext cx="16947792" cy="6899353"/>
          </a:xfrm>
          <a:custGeom>
            <a:avLst/>
            <a:gdLst/>
            <a:ahLst/>
            <a:cxnLst/>
            <a:rect r="r" b="b" t="t" l="l"/>
            <a:pathLst>
              <a:path h="6899353" w="16947792">
                <a:moveTo>
                  <a:pt x="16947792" y="0"/>
                </a:moveTo>
                <a:lnTo>
                  <a:pt x="0" y="0"/>
                </a:lnTo>
                <a:lnTo>
                  <a:pt x="0" y="6899353"/>
                </a:lnTo>
                <a:lnTo>
                  <a:pt x="16947792" y="6899353"/>
                </a:lnTo>
                <a:lnTo>
                  <a:pt x="16947792" y="0"/>
                </a:lnTo>
                <a:close/>
              </a:path>
            </a:pathLst>
          </a:custGeom>
          <a:blipFill>
            <a:blip r:embed="rId2"/>
            <a:stretch>
              <a:fillRect l="-15631" t="-15555" r="-17292" b="-2892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70052" y="3218725"/>
            <a:ext cx="5793040" cy="5928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71"/>
              </a:lnSpc>
            </a:pPr>
            <a:r>
              <a:rPr lang="en-US" sz="3759">
                <a:solidFill>
                  <a:srgbClr val="12127D"/>
                </a:solidFill>
                <a:latin typeface="Tlab 돋움 미디움"/>
              </a:rPr>
              <a:t>01. 프로젝트 소개</a:t>
            </a:r>
          </a:p>
          <a:p>
            <a:pPr>
              <a:lnSpc>
                <a:spcPts val="7971"/>
              </a:lnSpc>
            </a:pPr>
            <a:r>
              <a:rPr lang="en-US" sz="3759">
                <a:solidFill>
                  <a:srgbClr val="12127D"/>
                </a:solidFill>
                <a:latin typeface="Tlab 돋움 미디움"/>
              </a:rPr>
              <a:t>02. 타겟팅</a:t>
            </a:r>
          </a:p>
          <a:p>
            <a:pPr>
              <a:lnSpc>
                <a:spcPts val="7971"/>
              </a:lnSpc>
            </a:pPr>
            <a:r>
              <a:rPr lang="en-US" sz="3759">
                <a:solidFill>
                  <a:srgbClr val="12127D"/>
                </a:solidFill>
                <a:latin typeface="Tlab 돋움 미디움"/>
              </a:rPr>
              <a:t>03. 개발 스택</a:t>
            </a:r>
          </a:p>
          <a:p>
            <a:pPr>
              <a:lnSpc>
                <a:spcPts val="7971"/>
              </a:lnSpc>
            </a:pPr>
            <a:r>
              <a:rPr lang="en-US" sz="3759">
                <a:solidFill>
                  <a:srgbClr val="12127D"/>
                </a:solidFill>
                <a:latin typeface="Tlab 돋움 미디움"/>
              </a:rPr>
              <a:t>04. 로드맵</a:t>
            </a:r>
          </a:p>
          <a:p>
            <a:pPr>
              <a:lnSpc>
                <a:spcPts val="7971"/>
              </a:lnSpc>
            </a:pPr>
            <a:r>
              <a:rPr lang="en-US" sz="3759">
                <a:solidFill>
                  <a:srgbClr val="12127D"/>
                </a:solidFill>
                <a:latin typeface="Tlab 돋움 미디움"/>
              </a:rPr>
              <a:t>05. 시현영상</a:t>
            </a:r>
          </a:p>
          <a:p>
            <a:pPr algn="l" marL="0" indent="0" lvl="0">
              <a:lnSpc>
                <a:spcPts val="7971"/>
              </a:lnSpc>
            </a:pPr>
            <a:r>
              <a:rPr lang="en-US" sz="3759">
                <a:solidFill>
                  <a:srgbClr val="12127D"/>
                </a:solidFill>
                <a:latin typeface="Tlab 돋움 미디움"/>
              </a:rPr>
              <a:t>06. QNA</a:t>
            </a:r>
          </a:p>
        </p:txBody>
      </p:sp>
      <p:grpSp>
        <p:nvGrpSpPr>
          <p:cNvPr name="Group 4" id="4"/>
          <p:cNvGrpSpPr/>
          <p:nvPr/>
        </p:nvGrpSpPr>
        <p:grpSpPr>
          <a:xfrm rot="9436646">
            <a:off x="14467724" y="-4438627"/>
            <a:ext cx="14386078" cy="16958621"/>
            <a:chOff x="0" y="0"/>
            <a:chExt cx="3788926" cy="44664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8926" cy="4466468"/>
            </a:xfrm>
            <a:custGeom>
              <a:avLst/>
              <a:gdLst/>
              <a:ahLst/>
              <a:cxnLst/>
              <a:rect r="r" b="b" t="t" l="l"/>
              <a:pathLst>
                <a:path h="4466468" w="3788926">
                  <a:moveTo>
                    <a:pt x="0" y="0"/>
                  </a:moveTo>
                  <a:lnTo>
                    <a:pt x="3788926" y="0"/>
                  </a:lnTo>
                  <a:lnTo>
                    <a:pt x="3788926" y="4466468"/>
                  </a:lnTo>
                  <a:lnTo>
                    <a:pt x="0" y="4466468"/>
                  </a:lnTo>
                  <a:close/>
                </a:path>
              </a:pathLst>
            </a:custGeom>
            <a:solidFill>
              <a:srgbClr val="0D0D5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9436646">
            <a:off x="15056361" y="-4482113"/>
            <a:ext cx="14160914" cy="16958621"/>
            <a:chOff x="0" y="0"/>
            <a:chExt cx="3729623" cy="446646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729624" cy="4466468"/>
            </a:xfrm>
            <a:custGeom>
              <a:avLst/>
              <a:gdLst/>
              <a:ahLst/>
              <a:cxnLst/>
              <a:rect r="r" b="b" t="t" l="l"/>
              <a:pathLst>
                <a:path h="4466468" w="3729624">
                  <a:moveTo>
                    <a:pt x="0" y="0"/>
                  </a:moveTo>
                  <a:lnTo>
                    <a:pt x="3729624" y="0"/>
                  </a:lnTo>
                  <a:lnTo>
                    <a:pt x="3729624" y="4466468"/>
                  </a:lnTo>
                  <a:lnTo>
                    <a:pt x="0" y="4466468"/>
                  </a:lnTo>
                  <a:close/>
                </a:path>
              </a:pathLst>
            </a:custGeom>
            <a:solidFill>
              <a:srgbClr val="12127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4013260" y="971550"/>
            <a:ext cx="3417002" cy="1426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340"/>
              </a:lnSpc>
            </a:pPr>
            <a:r>
              <a:rPr lang="en-US" sz="9000" spc="422">
                <a:solidFill>
                  <a:srgbClr val="FFFFFF"/>
                </a:solidFill>
                <a:ea typeface="TDTD평고딕"/>
              </a:rPr>
              <a:t>목차</a:t>
            </a:r>
          </a:p>
        </p:txBody>
      </p:sp>
      <p:sp>
        <p:nvSpPr>
          <p:cNvPr name="AutoShape 11" id="11"/>
          <p:cNvSpPr/>
          <p:nvPr/>
        </p:nvSpPr>
        <p:spPr>
          <a:xfrm>
            <a:off x="-901985" y="9626421"/>
            <a:ext cx="8379426" cy="0"/>
          </a:xfrm>
          <a:prstGeom prst="line">
            <a:avLst/>
          </a:prstGeom>
          <a:ln cap="flat" w="28575">
            <a:solidFill>
              <a:srgbClr val="12127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3477392">
            <a:off x="-2550796" y="-4766807"/>
            <a:ext cx="5101593" cy="9533614"/>
            <a:chOff x="0" y="0"/>
            <a:chExt cx="1343629" cy="251091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343629" cy="2510910"/>
            </a:xfrm>
            <a:custGeom>
              <a:avLst/>
              <a:gdLst/>
              <a:ahLst/>
              <a:cxnLst/>
              <a:rect r="r" b="b" t="t" l="l"/>
              <a:pathLst>
                <a:path h="2510910" w="1343629">
                  <a:moveTo>
                    <a:pt x="0" y="0"/>
                  </a:moveTo>
                  <a:lnTo>
                    <a:pt x="1343629" y="0"/>
                  </a:lnTo>
                  <a:lnTo>
                    <a:pt x="1343629" y="2510910"/>
                  </a:lnTo>
                  <a:lnTo>
                    <a:pt x="0" y="2510910"/>
                  </a:lnTo>
                  <a:close/>
                </a:path>
              </a:pathLst>
            </a:custGeom>
            <a:solidFill>
              <a:srgbClr val="41A4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7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7146851">
            <a:off x="5314779" y="270302"/>
            <a:ext cx="14298299" cy="22295598"/>
            <a:chOff x="0" y="0"/>
            <a:chExt cx="3765807" cy="58720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65807" cy="5872092"/>
            </a:xfrm>
            <a:custGeom>
              <a:avLst/>
              <a:gdLst/>
              <a:ahLst/>
              <a:cxnLst/>
              <a:rect r="r" b="b" t="t" l="l"/>
              <a:pathLst>
                <a:path h="5872092" w="3765807">
                  <a:moveTo>
                    <a:pt x="0" y="0"/>
                  </a:moveTo>
                  <a:lnTo>
                    <a:pt x="3765807" y="0"/>
                  </a:lnTo>
                  <a:lnTo>
                    <a:pt x="3765807" y="5872092"/>
                  </a:lnTo>
                  <a:lnTo>
                    <a:pt x="0" y="5872092"/>
                  </a:lnTo>
                  <a:close/>
                </a:path>
              </a:pathLst>
            </a:custGeom>
            <a:solidFill>
              <a:srgbClr val="0D0D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16127" y="5383944"/>
            <a:ext cx="3350171" cy="3325406"/>
            <a:chOff x="0" y="0"/>
            <a:chExt cx="4466895" cy="4433875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4466895" cy="4433875"/>
              <a:chOff x="0" y="0"/>
              <a:chExt cx="812800" cy="806792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49323" y="0"/>
                <a:ext cx="714154" cy="806792"/>
              </a:xfrm>
              <a:custGeom>
                <a:avLst/>
                <a:gdLst/>
                <a:ahLst/>
                <a:cxnLst/>
                <a:rect r="r" b="b" t="t" l="l"/>
                <a:pathLst>
                  <a:path h="806792" w="714154">
                    <a:moveTo>
                      <a:pt x="357077" y="0"/>
                    </a:moveTo>
                    <a:cubicBezTo>
                      <a:pt x="560932" y="24925"/>
                      <a:pt x="714154" y="198022"/>
                      <a:pt x="714154" y="403396"/>
                    </a:cubicBezTo>
                    <a:cubicBezTo>
                      <a:pt x="714154" y="608769"/>
                      <a:pt x="560932" y="781866"/>
                      <a:pt x="357077" y="806792"/>
                    </a:cubicBezTo>
                    <a:cubicBezTo>
                      <a:pt x="153222" y="781866"/>
                      <a:pt x="0" y="608769"/>
                      <a:pt x="0" y="403396"/>
                    </a:cubicBezTo>
                    <a:cubicBezTo>
                      <a:pt x="0" y="198022"/>
                      <a:pt x="153222" y="24925"/>
                      <a:pt x="357077" y="0"/>
                    </a:cubicBez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367337" y="2553857"/>
              <a:ext cx="3732221" cy="384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399"/>
                </a:lnSpc>
                <a:spcBef>
                  <a:spcPct val="0"/>
                </a:spcBef>
              </a:pPr>
              <a:r>
                <a:rPr lang="en-US" sz="1999">
                  <a:solidFill>
                    <a:srgbClr val="12127D"/>
                  </a:solidFill>
                  <a:ea typeface="Tlab 돋움 미디움"/>
                </a:rPr>
                <a:t>게시판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367337" y="3231966"/>
              <a:ext cx="3732221" cy="5467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79"/>
                </a:lnSpc>
              </a:pPr>
              <a:r>
                <a:rPr lang="en-US" sz="1200">
                  <a:solidFill>
                    <a:srgbClr val="0D0D50"/>
                  </a:solidFill>
                  <a:ea typeface="Tlab 돋움 레귤러"/>
                </a:rPr>
                <a:t>게시판 커뮤니티 기능으로 </a:t>
              </a:r>
            </a:p>
            <a:p>
              <a:pPr algn="ctr" marL="0" indent="0" lvl="0">
                <a:lnSpc>
                  <a:spcPts val="1679"/>
                </a:lnSpc>
                <a:spcBef>
                  <a:spcPct val="0"/>
                </a:spcBef>
              </a:pPr>
              <a:r>
                <a:rPr lang="en-US" sz="1200">
                  <a:solidFill>
                    <a:srgbClr val="0D0D50"/>
                  </a:solidFill>
                  <a:ea typeface="Tlab 돋움 레귤러"/>
                </a:rPr>
                <a:t>자신의 프로젝트 선보이기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367337" y="909075"/>
              <a:ext cx="3732221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81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12127D"/>
                  </a:solidFill>
                  <a:latin typeface="Tlab 돋움 미디움"/>
                </a:rPr>
                <a:t>C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385149" y="5383944"/>
            <a:ext cx="3350171" cy="3325406"/>
            <a:chOff x="0" y="0"/>
            <a:chExt cx="4466895" cy="4433875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4466895" cy="4433875"/>
              <a:chOff x="0" y="0"/>
              <a:chExt cx="812800" cy="806792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49323" y="0"/>
                <a:ext cx="714154" cy="806792"/>
              </a:xfrm>
              <a:custGeom>
                <a:avLst/>
                <a:gdLst/>
                <a:ahLst/>
                <a:cxnLst/>
                <a:rect r="r" b="b" t="t" l="l"/>
                <a:pathLst>
                  <a:path h="806792" w="714154">
                    <a:moveTo>
                      <a:pt x="357077" y="0"/>
                    </a:moveTo>
                    <a:cubicBezTo>
                      <a:pt x="560932" y="24925"/>
                      <a:pt x="714154" y="198022"/>
                      <a:pt x="714154" y="403396"/>
                    </a:cubicBezTo>
                    <a:cubicBezTo>
                      <a:pt x="714154" y="608769"/>
                      <a:pt x="560932" y="781866"/>
                      <a:pt x="357077" y="806792"/>
                    </a:cubicBezTo>
                    <a:cubicBezTo>
                      <a:pt x="153222" y="781866"/>
                      <a:pt x="0" y="608769"/>
                      <a:pt x="0" y="403396"/>
                    </a:cubicBezTo>
                    <a:cubicBezTo>
                      <a:pt x="0" y="198022"/>
                      <a:pt x="153222" y="24925"/>
                      <a:pt x="357077" y="0"/>
                    </a:cubicBez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367337" y="2553857"/>
              <a:ext cx="3732221" cy="384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399"/>
                </a:lnSpc>
                <a:spcBef>
                  <a:spcPct val="0"/>
                </a:spcBef>
              </a:pPr>
              <a:r>
                <a:rPr lang="en-US" sz="1999">
                  <a:solidFill>
                    <a:srgbClr val="12127D"/>
                  </a:solidFill>
                  <a:ea typeface="Tlab 돋움 미디움"/>
                </a:rPr>
                <a:t>검색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367337" y="3231966"/>
              <a:ext cx="3732221" cy="5467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79"/>
                </a:lnSpc>
              </a:pPr>
              <a:r>
                <a:rPr lang="en-US" sz="1200">
                  <a:solidFill>
                    <a:srgbClr val="0D0D50"/>
                  </a:solidFill>
                  <a:ea typeface="Tlab 돋움 레귤러"/>
                </a:rPr>
                <a:t>간편한 제목검색 및 태그 검색으로</a:t>
              </a:r>
            </a:p>
            <a:p>
              <a:pPr algn="ctr" marL="0" indent="0" lvl="0">
                <a:lnSpc>
                  <a:spcPts val="1679"/>
                </a:lnSpc>
                <a:spcBef>
                  <a:spcPct val="0"/>
                </a:spcBef>
              </a:pPr>
              <a:r>
                <a:rPr lang="en-US" sz="1200">
                  <a:solidFill>
                    <a:srgbClr val="0D0D50"/>
                  </a:solidFill>
                  <a:ea typeface="Tlab 돋움 레귤러"/>
                </a:rPr>
                <a:t>빠르고 간편하게 검색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367337" y="909075"/>
              <a:ext cx="3732221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81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554470" y="5383944"/>
            <a:ext cx="3350171" cy="3334931"/>
            <a:chOff x="0" y="0"/>
            <a:chExt cx="4466895" cy="4446575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4466895" cy="4446575"/>
              <a:chOff x="0" y="0"/>
              <a:chExt cx="812800" cy="809103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38720" y="0"/>
                <a:ext cx="735360" cy="809103"/>
              </a:xfrm>
              <a:custGeom>
                <a:avLst/>
                <a:gdLst/>
                <a:ahLst/>
                <a:cxnLst/>
                <a:rect r="r" b="b" t="t" l="l"/>
                <a:pathLst>
                  <a:path h="809103" w="735360">
                    <a:moveTo>
                      <a:pt x="367680" y="0"/>
                    </a:moveTo>
                    <a:cubicBezTo>
                      <a:pt x="576177" y="19955"/>
                      <a:pt x="735360" y="195101"/>
                      <a:pt x="735360" y="404551"/>
                    </a:cubicBezTo>
                    <a:cubicBezTo>
                      <a:pt x="735360" y="614001"/>
                      <a:pt x="576177" y="789147"/>
                      <a:pt x="367680" y="809103"/>
                    </a:cubicBezTo>
                    <a:cubicBezTo>
                      <a:pt x="159183" y="789147"/>
                      <a:pt x="0" y="614001"/>
                      <a:pt x="0" y="404551"/>
                    </a:cubicBezTo>
                    <a:cubicBezTo>
                      <a:pt x="0" y="195101"/>
                      <a:pt x="159183" y="19955"/>
                      <a:pt x="367680" y="0"/>
                    </a:cubicBez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367337" y="2544332"/>
              <a:ext cx="3732221" cy="406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12127D"/>
                  </a:solidFill>
                  <a:ea typeface="Tlab 돋움 미디움"/>
                </a:rPr>
                <a:t>좋아요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367337" y="3244666"/>
              <a:ext cx="3732221" cy="5467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79"/>
                </a:lnSpc>
              </a:pPr>
              <a:r>
                <a:rPr lang="en-US" sz="1200">
                  <a:solidFill>
                    <a:srgbClr val="0D0D50"/>
                  </a:solidFill>
                  <a:ea typeface="Tlab 돋움 레귤러"/>
                </a:rPr>
                <a:t>자신이 좋아하는 프로젝트를</a:t>
              </a:r>
            </a:p>
            <a:p>
              <a:pPr algn="ctr" marL="0" indent="0" lvl="0">
                <a:lnSpc>
                  <a:spcPts val="1679"/>
                </a:lnSpc>
                <a:spcBef>
                  <a:spcPct val="0"/>
                </a:spcBef>
              </a:pPr>
              <a:r>
                <a:rPr lang="en-US" sz="1200">
                  <a:solidFill>
                    <a:srgbClr val="0D0D50"/>
                  </a:solidFill>
                  <a:ea typeface="Tlab 돋움 레귤러"/>
                </a:rPr>
                <a:t>좋아요를 클릭해 상위 노출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367337" y="909075"/>
              <a:ext cx="3732221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81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12127D"/>
                  </a:solidFill>
                  <a:latin typeface="Tlab 돋움 미디움"/>
                </a:rPr>
                <a:t>U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723195" y="5383944"/>
            <a:ext cx="3350171" cy="3334931"/>
            <a:chOff x="0" y="0"/>
            <a:chExt cx="4466895" cy="4446575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0"/>
              <a:ext cx="4466895" cy="4446575"/>
              <a:chOff x="0" y="0"/>
              <a:chExt cx="812800" cy="809103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38720" y="0"/>
                <a:ext cx="735360" cy="809103"/>
              </a:xfrm>
              <a:custGeom>
                <a:avLst/>
                <a:gdLst/>
                <a:ahLst/>
                <a:cxnLst/>
                <a:rect r="r" b="b" t="t" l="l"/>
                <a:pathLst>
                  <a:path h="809103" w="735360">
                    <a:moveTo>
                      <a:pt x="367680" y="0"/>
                    </a:moveTo>
                    <a:cubicBezTo>
                      <a:pt x="576177" y="19955"/>
                      <a:pt x="735360" y="195101"/>
                      <a:pt x="735360" y="404551"/>
                    </a:cubicBezTo>
                    <a:cubicBezTo>
                      <a:pt x="735360" y="614001"/>
                      <a:pt x="576177" y="789147"/>
                      <a:pt x="367680" y="809103"/>
                    </a:cubicBezTo>
                    <a:cubicBezTo>
                      <a:pt x="159183" y="789147"/>
                      <a:pt x="0" y="614001"/>
                      <a:pt x="0" y="404551"/>
                    </a:cubicBezTo>
                    <a:cubicBezTo>
                      <a:pt x="0" y="195101"/>
                      <a:pt x="159183" y="19955"/>
                      <a:pt x="367680" y="0"/>
                    </a:cubicBezTo>
                    <a:close/>
                  </a:path>
                </a:pathLst>
              </a:custGeom>
              <a:solidFill>
                <a:srgbClr val="EFEFEF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59"/>
                  </a:lnSpc>
                </a:pPr>
              </a:p>
            </p:txBody>
          </p:sp>
        </p:grpSp>
        <p:sp>
          <p:nvSpPr>
            <p:cNvPr name="TextBox 30" id="30"/>
            <p:cNvSpPr txBox="true"/>
            <p:nvPr/>
          </p:nvSpPr>
          <p:spPr>
            <a:xfrm rot="0">
              <a:off x="367337" y="2544332"/>
              <a:ext cx="3732221" cy="406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4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12127D"/>
                  </a:solidFill>
                  <a:ea typeface="Tlab 돋움 미디움"/>
                </a:rPr>
                <a:t>프로필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367337" y="3244666"/>
              <a:ext cx="3732221" cy="5467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79"/>
                </a:lnSpc>
              </a:pPr>
              <a:r>
                <a:rPr lang="en-US" sz="1200">
                  <a:solidFill>
                    <a:srgbClr val="0D0D50"/>
                  </a:solidFill>
                  <a:ea typeface="Tlab 돋움 레귤러"/>
                </a:rPr>
                <a:t>사용자 지정 프로필을 통해</a:t>
              </a:r>
            </a:p>
            <a:p>
              <a:pPr algn="ctr" marL="0" indent="0" lvl="0">
                <a:lnSpc>
                  <a:spcPts val="1679"/>
                </a:lnSpc>
                <a:spcBef>
                  <a:spcPct val="0"/>
                </a:spcBef>
              </a:pPr>
              <a:r>
                <a:rPr lang="en-US" sz="1200">
                  <a:solidFill>
                    <a:srgbClr val="0D0D50"/>
                  </a:solidFill>
                  <a:ea typeface="Tlab 돋움 레귤러"/>
                </a:rPr>
                <a:t>원하는 사진 등록</a:t>
              </a: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367337" y="909075"/>
              <a:ext cx="3732221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81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33" id="33"/>
          <p:cNvSpPr/>
          <p:nvPr/>
        </p:nvSpPr>
        <p:spPr>
          <a:xfrm>
            <a:off x="-3076284" y="3325511"/>
            <a:ext cx="10307969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4" id="34"/>
          <p:cNvSpPr/>
          <p:nvPr/>
        </p:nvSpPr>
        <p:spPr>
          <a:xfrm flipH="false" flipV="false" rot="0">
            <a:off x="2046102" y="5829300"/>
            <a:ext cx="1690221" cy="1360628"/>
          </a:xfrm>
          <a:custGeom>
            <a:avLst/>
            <a:gdLst/>
            <a:ahLst/>
            <a:cxnLst/>
            <a:rect r="r" b="b" t="t" l="l"/>
            <a:pathLst>
              <a:path h="1360628" w="1690221">
                <a:moveTo>
                  <a:pt x="0" y="0"/>
                </a:moveTo>
                <a:lnTo>
                  <a:pt x="1690221" y="0"/>
                </a:lnTo>
                <a:lnTo>
                  <a:pt x="1690221" y="1360628"/>
                </a:lnTo>
                <a:lnTo>
                  <a:pt x="0" y="13606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6403275" y="5769387"/>
            <a:ext cx="1480455" cy="1480455"/>
          </a:xfrm>
          <a:custGeom>
            <a:avLst/>
            <a:gdLst/>
            <a:ahLst/>
            <a:cxnLst/>
            <a:rect r="r" b="b" t="t" l="l"/>
            <a:pathLst>
              <a:path h="1480455" w="1480455">
                <a:moveTo>
                  <a:pt x="0" y="0"/>
                </a:moveTo>
                <a:lnTo>
                  <a:pt x="1480455" y="0"/>
                </a:lnTo>
                <a:lnTo>
                  <a:pt x="1480455" y="1480454"/>
                </a:lnTo>
                <a:lnTo>
                  <a:pt x="0" y="14804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10383145" y="5641525"/>
            <a:ext cx="1654622" cy="1462272"/>
          </a:xfrm>
          <a:custGeom>
            <a:avLst/>
            <a:gdLst/>
            <a:ahLst/>
            <a:cxnLst/>
            <a:rect r="r" b="b" t="t" l="l"/>
            <a:pathLst>
              <a:path h="1462272" w="1654622">
                <a:moveTo>
                  <a:pt x="0" y="0"/>
                </a:moveTo>
                <a:lnTo>
                  <a:pt x="1654622" y="0"/>
                </a:lnTo>
                <a:lnTo>
                  <a:pt x="1654622" y="1462272"/>
                </a:lnTo>
                <a:lnTo>
                  <a:pt x="0" y="14622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7" id="37"/>
          <p:cNvSpPr/>
          <p:nvPr/>
        </p:nvSpPr>
        <p:spPr>
          <a:xfrm flipH="false" flipV="false" rot="0">
            <a:off x="14534016" y="5461400"/>
            <a:ext cx="1728528" cy="1728528"/>
          </a:xfrm>
          <a:custGeom>
            <a:avLst/>
            <a:gdLst/>
            <a:ahLst/>
            <a:cxnLst/>
            <a:rect r="r" b="b" t="t" l="l"/>
            <a:pathLst>
              <a:path h="1728528" w="1728528">
                <a:moveTo>
                  <a:pt x="0" y="0"/>
                </a:moveTo>
                <a:lnTo>
                  <a:pt x="1728528" y="0"/>
                </a:lnTo>
                <a:lnTo>
                  <a:pt x="1728528" y="1728528"/>
                </a:lnTo>
                <a:lnTo>
                  <a:pt x="0" y="172852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8" id="38"/>
          <p:cNvSpPr txBox="true"/>
          <p:nvPr/>
        </p:nvSpPr>
        <p:spPr>
          <a:xfrm rot="0">
            <a:off x="1028700" y="1939623"/>
            <a:ext cx="677883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ea typeface="TDTD평고딕"/>
              </a:rPr>
              <a:t>프로젝트 소개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28700" y="990600"/>
            <a:ext cx="9748401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5000">
                <a:solidFill>
                  <a:srgbClr val="41A4FF"/>
                </a:solidFill>
                <a:latin typeface="TDTD평고딕"/>
              </a:rPr>
              <a:t>2023년 7월 캡스톤 최종 발표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28700" y="3953510"/>
            <a:ext cx="10596750" cy="1189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ea typeface="TDTD평고딕"/>
              </a:rPr>
              <a:t>자신이 만든 프로젝트를 남에게 자랑하고 인기가 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ea typeface="TDTD평고딕"/>
              </a:rPr>
              <a:t>많은 것은 유지보수 하여 운영 하게 도와주는 사이트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7146851">
            <a:off x="5377693" y="305681"/>
            <a:ext cx="14298299" cy="22295598"/>
            <a:chOff x="0" y="0"/>
            <a:chExt cx="3765807" cy="58720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65807" cy="5872092"/>
            </a:xfrm>
            <a:custGeom>
              <a:avLst/>
              <a:gdLst/>
              <a:ahLst/>
              <a:cxnLst/>
              <a:rect r="r" b="b" t="t" l="l"/>
              <a:pathLst>
                <a:path h="5872092" w="3765807">
                  <a:moveTo>
                    <a:pt x="0" y="0"/>
                  </a:moveTo>
                  <a:lnTo>
                    <a:pt x="3765807" y="0"/>
                  </a:lnTo>
                  <a:lnTo>
                    <a:pt x="3765807" y="5872092"/>
                  </a:lnTo>
                  <a:lnTo>
                    <a:pt x="0" y="5872092"/>
                  </a:ln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7913799">
            <a:off x="15737204" y="-3177349"/>
            <a:ext cx="5101593" cy="5731459"/>
            <a:chOff x="0" y="0"/>
            <a:chExt cx="1343629" cy="15095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3629" cy="1509520"/>
            </a:xfrm>
            <a:custGeom>
              <a:avLst/>
              <a:gdLst/>
              <a:ahLst/>
              <a:cxnLst/>
              <a:rect r="r" b="b" t="t" l="l"/>
              <a:pathLst>
                <a:path h="1509520" w="1343629">
                  <a:moveTo>
                    <a:pt x="0" y="0"/>
                  </a:moveTo>
                  <a:lnTo>
                    <a:pt x="1343629" y="0"/>
                  </a:lnTo>
                  <a:lnTo>
                    <a:pt x="1343629" y="1509520"/>
                  </a:lnTo>
                  <a:lnTo>
                    <a:pt x="0" y="1509520"/>
                  </a:lnTo>
                  <a:close/>
                </a:path>
              </a:pathLst>
            </a:custGeom>
            <a:solidFill>
              <a:srgbClr val="12127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rot="0">
            <a:off x="-927847" y="2333625"/>
            <a:ext cx="5583142" cy="0"/>
          </a:xfrm>
          <a:prstGeom prst="line">
            <a:avLst/>
          </a:prstGeom>
          <a:ln cap="flat" w="28575">
            <a:solidFill>
              <a:srgbClr val="12127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2313011" y="3495379"/>
            <a:ext cx="13661978" cy="3296243"/>
          </a:xfrm>
          <a:custGeom>
            <a:avLst/>
            <a:gdLst/>
            <a:ahLst/>
            <a:cxnLst/>
            <a:rect r="r" b="b" t="t" l="l"/>
            <a:pathLst>
              <a:path h="3296243" w="13661978">
                <a:moveTo>
                  <a:pt x="0" y="0"/>
                </a:moveTo>
                <a:lnTo>
                  <a:pt x="13661978" y="0"/>
                </a:lnTo>
                <a:lnTo>
                  <a:pt x="13661978" y="3296242"/>
                </a:lnTo>
                <a:lnTo>
                  <a:pt x="0" y="32962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313011" y="7204010"/>
            <a:ext cx="6104629" cy="2054290"/>
          </a:xfrm>
          <a:custGeom>
            <a:avLst/>
            <a:gdLst/>
            <a:ahLst/>
            <a:cxnLst/>
            <a:rect r="r" b="b" t="t" l="l"/>
            <a:pathLst>
              <a:path h="2054290" w="6104629">
                <a:moveTo>
                  <a:pt x="0" y="0"/>
                </a:moveTo>
                <a:lnTo>
                  <a:pt x="6104629" y="0"/>
                </a:lnTo>
                <a:lnTo>
                  <a:pt x="6104629" y="2054290"/>
                </a:lnTo>
                <a:lnTo>
                  <a:pt x="0" y="20542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25766" y="7183058"/>
            <a:ext cx="5378597" cy="2075242"/>
          </a:xfrm>
          <a:custGeom>
            <a:avLst/>
            <a:gdLst/>
            <a:ahLst/>
            <a:cxnLst/>
            <a:rect r="r" b="b" t="t" l="l"/>
            <a:pathLst>
              <a:path h="2075242" w="5378597">
                <a:moveTo>
                  <a:pt x="0" y="0"/>
                </a:moveTo>
                <a:lnTo>
                  <a:pt x="5378597" y="0"/>
                </a:lnTo>
                <a:lnTo>
                  <a:pt x="5378597" y="2075242"/>
                </a:lnTo>
                <a:lnTo>
                  <a:pt x="0" y="20752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63250" y="1019175"/>
            <a:ext cx="4557991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12127D"/>
                </a:solidFill>
                <a:ea typeface="TDTD평고딕"/>
              </a:rPr>
              <a:t>타겟팅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7146851">
            <a:off x="5432886" y="579200"/>
            <a:ext cx="14298299" cy="22295598"/>
            <a:chOff x="0" y="0"/>
            <a:chExt cx="3765807" cy="58720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65807" cy="5872092"/>
            </a:xfrm>
            <a:custGeom>
              <a:avLst/>
              <a:gdLst/>
              <a:ahLst/>
              <a:cxnLst/>
              <a:rect r="r" b="b" t="t" l="l"/>
              <a:pathLst>
                <a:path h="5872092" w="3765807">
                  <a:moveTo>
                    <a:pt x="0" y="0"/>
                  </a:moveTo>
                  <a:lnTo>
                    <a:pt x="3765807" y="0"/>
                  </a:lnTo>
                  <a:lnTo>
                    <a:pt x="3765807" y="5872092"/>
                  </a:lnTo>
                  <a:lnTo>
                    <a:pt x="0" y="5872092"/>
                  </a:ln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7913799">
            <a:off x="15737204" y="-3177349"/>
            <a:ext cx="5101593" cy="5731459"/>
            <a:chOff x="0" y="0"/>
            <a:chExt cx="1343629" cy="15095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3629" cy="1509520"/>
            </a:xfrm>
            <a:custGeom>
              <a:avLst/>
              <a:gdLst/>
              <a:ahLst/>
              <a:cxnLst/>
              <a:rect r="r" b="b" t="t" l="l"/>
              <a:pathLst>
                <a:path h="1509520" w="1343629">
                  <a:moveTo>
                    <a:pt x="0" y="0"/>
                  </a:moveTo>
                  <a:lnTo>
                    <a:pt x="1343629" y="0"/>
                  </a:lnTo>
                  <a:lnTo>
                    <a:pt x="1343629" y="1509520"/>
                  </a:lnTo>
                  <a:lnTo>
                    <a:pt x="0" y="1509520"/>
                  </a:lnTo>
                  <a:close/>
                </a:path>
              </a:pathLst>
            </a:custGeom>
            <a:solidFill>
              <a:srgbClr val="12127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rot="0">
            <a:off x="-927847" y="2333625"/>
            <a:ext cx="6910942" cy="0"/>
          </a:xfrm>
          <a:prstGeom prst="line">
            <a:avLst/>
          </a:prstGeom>
          <a:ln cap="flat" w="28575">
            <a:solidFill>
              <a:srgbClr val="12127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5603944" y="5012867"/>
            <a:ext cx="2289219" cy="2583039"/>
          </a:xfrm>
          <a:custGeom>
            <a:avLst/>
            <a:gdLst/>
            <a:ahLst/>
            <a:cxnLst/>
            <a:rect r="r" b="b" t="t" l="l"/>
            <a:pathLst>
              <a:path h="2583039" w="2289219">
                <a:moveTo>
                  <a:pt x="0" y="0"/>
                </a:moveTo>
                <a:lnTo>
                  <a:pt x="2289218" y="0"/>
                </a:lnTo>
                <a:lnTo>
                  <a:pt x="2289218" y="2583039"/>
                </a:lnTo>
                <a:lnTo>
                  <a:pt x="0" y="25830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78738" y="5190202"/>
            <a:ext cx="2405797" cy="2228369"/>
          </a:xfrm>
          <a:custGeom>
            <a:avLst/>
            <a:gdLst/>
            <a:ahLst/>
            <a:cxnLst/>
            <a:rect r="r" b="b" t="t" l="l"/>
            <a:pathLst>
              <a:path h="2228369" w="2405797">
                <a:moveTo>
                  <a:pt x="0" y="0"/>
                </a:moveTo>
                <a:lnTo>
                  <a:pt x="2405797" y="0"/>
                </a:lnTo>
                <a:lnTo>
                  <a:pt x="2405797" y="2228369"/>
                </a:lnTo>
                <a:lnTo>
                  <a:pt x="0" y="22283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370472" y="5460621"/>
            <a:ext cx="3211564" cy="1687531"/>
          </a:xfrm>
          <a:custGeom>
            <a:avLst/>
            <a:gdLst/>
            <a:ahLst/>
            <a:cxnLst/>
            <a:rect r="r" b="b" t="t" l="l"/>
            <a:pathLst>
              <a:path h="1687531" w="3211564">
                <a:moveTo>
                  <a:pt x="0" y="0"/>
                </a:moveTo>
                <a:lnTo>
                  <a:pt x="3211564" y="0"/>
                </a:lnTo>
                <a:lnTo>
                  <a:pt x="3211564" y="1687531"/>
                </a:lnTo>
                <a:lnTo>
                  <a:pt x="0" y="16875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058411" y="5441626"/>
            <a:ext cx="2947320" cy="1725522"/>
          </a:xfrm>
          <a:custGeom>
            <a:avLst/>
            <a:gdLst/>
            <a:ahLst/>
            <a:cxnLst/>
            <a:rect r="r" b="b" t="t" l="l"/>
            <a:pathLst>
              <a:path h="1725522" w="2947320">
                <a:moveTo>
                  <a:pt x="0" y="0"/>
                </a:moveTo>
                <a:lnTo>
                  <a:pt x="2947319" y="0"/>
                </a:lnTo>
                <a:lnTo>
                  <a:pt x="2947319" y="1725521"/>
                </a:lnTo>
                <a:lnTo>
                  <a:pt x="0" y="172552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478738" y="1038225"/>
            <a:ext cx="5726625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12127D"/>
                </a:solidFill>
                <a:ea typeface="TDTD평고딕"/>
              </a:rPr>
              <a:t>개발 스택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78738" y="3685135"/>
            <a:ext cx="296946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sz="6000" u="none">
                <a:solidFill>
                  <a:srgbClr val="41A4FF"/>
                </a:solidFill>
                <a:latin typeface="TDTD평고딕"/>
              </a:rPr>
              <a:t>01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12571" y="3685135"/>
            <a:ext cx="296946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sz="6000" u="none">
                <a:solidFill>
                  <a:srgbClr val="41A4FF"/>
                </a:solidFill>
                <a:latin typeface="TDTD평고딕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807978" y="3685135"/>
            <a:ext cx="296946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sz="6000" u="none">
                <a:solidFill>
                  <a:srgbClr val="41A4FF"/>
                </a:solidFill>
                <a:latin typeface="TDTD평고딕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417164" y="3685135"/>
            <a:ext cx="2969465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sz="6000" u="none">
                <a:solidFill>
                  <a:srgbClr val="41A4FF"/>
                </a:solidFill>
                <a:latin typeface="TDTD평고딕"/>
              </a:rPr>
              <a:t>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78738" y="4723477"/>
            <a:ext cx="3713198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12127D"/>
                </a:solidFill>
                <a:latin typeface="Tlab 돋움 미디움"/>
              </a:rPr>
              <a:t>reactJS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417164" y="4723477"/>
            <a:ext cx="3713198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12127D"/>
                </a:solidFill>
                <a:latin typeface="Tlab 돋움 미디움"/>
              </a:rPr>
              <a:t>nodeJS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612571" y="4723477"/>
            <a:ext cx="3713198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12127D"/>
                </a:solidFill>
                <a:latin typeface="Tlab 돋움 미디움"/>
              </a:rPr>
              <a:t>mysql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807978" y="4723477"/>
            <a:ext cx="3713198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12127D"/>
                </a:solidFill>
                <a:latin typeface="Tlab 돋움 미디움"/>
              </a:rPr>
              <a:t>AWS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7146851">
            <a:off x="5285915" y="241438"/>
            <a:ext cx="14298299" cy="22295598"/>
            <a:chOff x="0" y="0"/>
            <a:chExt cx="3765807" cy="58720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65807" cy="5872092"/>
            </a:xfrm>
            <a:custGeom>
              <a:avLst/>
              <a:gdLst/>
              <a:ahLst/>
              <a:cxnLst/>
              <a:rect r="r" b="b" t="t" l="l"/>
              <a:pathLst>
                <a:path h="5872092" w="3765807">
                  <a:moveTo>
                    <a:pt x="0" y="0"/>
                  </a:moveTo>
                  <a:lnTo>
                    <a:pt x="3765807" y="0"/>
                  </a:lnTo>
                  <a:lnTo>
                    <a:pt x="3765807" y="5872092"/>
                  </a:lnTo>
                  <a:lnTo>
                    <a:pt x="0" y="5872092"/>
                  </a:ln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7913799">
            <a:off x="16545393" y="-3274728"/>
            <a:ext cx="5101593" cy="5731459"/>
            <a:chOff x="0" y="0"/>
            <a:chExt cx="1343629" cy="15095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43629" cy="1509520"/>
            </a:xfrm>
            <a:custGeom>
              <a:avLst/>
              <a:gdLst/>
              <a:ahLst/>
              <a:cxnLst/>
              <a:rect r="r" b="b" t="t" l="l"/>
              <a:pathLst>
                <a:path h="1509520" w="1343629">
                  <a:moveTo>
                    <a:pt x="0" y="0"/>
                  </a:moveTo>
                  <a:lnTo>
                    <a:pt x="1343629" y="0"/>
                  </a:lnTo>
                  <a:lnTo>
                    <a:pt x="1343629" y="1509520"/>
                  </a:lnTo>
                  <a:lnTo>
                    <a:pt x="0" y="1509520"/>
                  </a:lnTo>
                  <a:close/>
                </a:path>
              </a:pathLst>
            </a:custGeom>
            <a:solidFill>
              <a:srgbClr val="12127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7913799">
            <a:off x="-2781708" y="8393368"/>
            <a:ext cx="5101593" cy="5731459"/>
            <a:chOff x="0" y="0"/>
            <a:chExt cx="1343629" cy="150952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43629" cy="1509520"/>
            </a:xfrm>
            <a:custGeom>
              <a:avLst/>
              <a:gdLst/>
              <a:ahLst/>
              <a:cxnLst/>
              <a:rect r="r" b="b" t="t" l="l"/>
              <a:pathLst>
                <a:path h="1509520" w="1343629">
                  <a:moveTo>
                    <a:pt x="0" y="0"/>
                  </a:moveTo>
                  <a:lnTo>
                    <a:pt x="1343629" y="0"/>
                  </a:lnTo>
                  <a:lnTo>
                    <a:pt x="1343629" y="1509520"/>
                  </a:lnTo>
                  <a:lnTo>
                    <a:pt x="0" y="1509520"/>
                  </a:lnTo>
                  <a:close/>
                </a:path>
              </a:pathLst>
            </a:custGeom>
            <a:solidFill>
              <a:srgbClr val="12127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 rot="0">
            <a:off x="1028700" y="3551029"/>
            <a:ext cx="16230600" cy="0"/>
          </a:xfrm>
          <a:prstGeom prst="line">
            <a:avLst/>
          </a:prstGeom>
          <a:ln cap="rnd" w="28575">
            <a:solidFill>
              <a:srgbClr val="12127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13893647" y="3403391"/>
            <a:ext cx="323850" cy="323850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1A4FF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5317258" y="3393866"/>
            <a:ext cx="323850" cy="323850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2127D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9605817" y="3393866"/>
            <a:ext cx="323850" cy="323850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2127D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029428" y="3393866"/>
            <a:ext cx="323850" cy="323850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12127D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028700" y="964991"/>
            <a:ext cx="16230600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12127D"/>
                </a:solidFill>
                <a:ea typeface="TDTD평고딕"/>
              </a:rPr>
              <a:t>캡스톤 프로젝트 로드맵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893647" y="3871341"/>
            <a:ext cx="318293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41A4FF"/>
                </a:solidFill>
                <a:latin typeface="TDTD평고딕"/>
              </a:rPr>
              <a:t>2023년 7월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893647" y="4747641"/>
            <a:ext cx="318293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D0D50"/>
                </a:solidFill>
                <a:ea typeface="Tlab 돋움 레귤러"/>
              </a:rPr>
              <a:t>버그 개선 및 테스트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317258" y="3871341"/>
            <a:ext cx="318293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12127D"/>
                </a:solidFill>
                <a:latin typeface="TDTD평고딕"/>
              </a:rPr>
              <a:t>5월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317258" y="4747641"/>
            <a:ext cx="3182930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D0D50"/>
                </a:solidFill>
                <a:ea typeface="Tlab 돋움 레귤러"/>
              </a:rPr>
              <a:t>화면 디자인 및 백엔드 개발 시작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605817" y="3871341"/>
            <a:ext cx="318293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12127D"/>
                </a:solidFill>
                <a:latin typeface="TDTD평고딕"/>
              </a:rPr>
              <a:t>6월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605817" y="4747641"/>
            <a:ext cx="2829248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D0D50"/>
                </a:solidFill>
                <a:ea typeface="Tlab 돋움 레귤러"/>
              </a:rPr>
              <a:t>프론트와 백엔드 개발 마무리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29428" y="3871341"/>
            <a:ext cx="318293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12127D"/>
                </a:solidFill>
                <a:latin typeface="TDTD평고딕"/>
              </a:rPr>
              <a:t>4월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29428" y="4747641"/>
            <a:ext cx="318293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D0D50"/>
                </a:solidFill>
                <a:ea typeface="Tlab 돋움 레귤러"/>
              </a:rPr>
              <a:t>아이디어 회의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7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7146851">
            <a:off x="5314779" y="270302"/>
            <a:ext cx="14298299" cy="22295598"/>
            <a:chOff x="0" y="0"/>
            <a:chExt cx="3765807" cy="58720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65807" cy="5872092"/>
            </a:xfrm>
            <a:custGeom>
              <a:avLst/>
              <a:gdLst/>
              <a:ahLst/>
              <a:cxnLst/>
              <a:rect r="r" b="b" t="t" l="l"/>
              <a:pathLst>
                <a:path h="5872092" w="3765807">
                  <a:moveTo>
                    <a:pt x="0" y="0"/>
                  </a:moveTo>
                  <a:lnTo>
                    <a:pt x="3765807" y="0"/>
                  </a:lnTo>
                  <a:lnTo>
                    <a:pt x="3765807" y="5872092"/>
                  </a:lnTo>
                  <a:lnTo>
                    <a:pt x="0" y="5872092"/>
                  </a:lnTo>
                  <a:close/>
                </a:path>
              </a:pathLst>
            </a:custGeom>
            <a:solidFill>
              <a:srgbClr val="0D0D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676198" y="1057275"/>
            <a:ext cx="6246176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ea typeface="TDTD평고딕"/>
              </a:rPr>
              <a:t>시현영상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-1385057" y="2362200"/>
            <a:ext cx="8643151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7913799">
            <a:off x="15737204" y="-3177349"/>
            <a:ext cx="5101593" cy="5731459"/>
            <a:chOff x="0" y="0"/>
            <a:chExt cx="1343629" cy="1509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43629" cy="1509520"/>
            </a:xfrm>
            <a:custGeom>
              <a:avLst/>
              <a:gdLst/>
              <a:ahLst/>
              <a:cxnLst/>
              <a:rect r="r" b="b" t="t" l="l"/>
              <a:pathLst>
                <a:path h="1509520" w="1343629">
                  <a:moveTo>
                    <a:pt x="0" y="0"/>
                  </a:moveTo>
                  <a:lnTo>
                    <a:pt x="1343629" y="0"/>
                  </a:lnTo>
                  <a:lnTo>
                    <a:pt x="1343629" y="1509520"/>
                  </a:lnTo>
                  <a:lnTo>
                    <a:pt x="0" y="1509520"/>
                  </a:lnTo>
                  <a:close/>
                </a:path>
              </a:pathLst>
            </a:custGeom>
            <a:solidFill>
              <a:srgbClr val="41A4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pic>
        <p:nvPicPr>
          <p:cNvPr name="Picture 10" id="10"/>
          <p:cNvPicPr>
            <a:picLocks noChangeAspect="true"/>
          </p:cNvPicPr>
          <p:nvPr>
            <a:videoFile r:link="rId3"/>
          </p:nvPr>
        </p:nvPicPr>
        <p:blipFill>
          <a:blip r:embed="rId2"/>
          <a:stretch>
            <a:fillRect/>
          </a:stretch>
        </p:blipFill>
        <p:spPr>
          <a:xfrm rot="0">
            <a:off x="3478699" y="3086101"/>
            <a:ext cx="10972800" cy="61721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12127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7146851">
            <a:off x="5314779" y="270302"/>
            <a:ext cx="14298299" cy="22295598"/>
            <a:chOff x="0" y="0"/>
            <a:chExt cx="3765807" cy="587209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65807" cy="5872092"/>
            </a:xfrm>
            <a:custGeom>
              <a:avLst/>
              <a:gdLst/>
              <a:ahLst/>
              <a:cxnLst/>
              <a:rect r="r" b="b" t="t" l="l"/>
              <a:pathLst>
                <a:path h="5872092" w="3765807">
                  <a:moveTo>
                    <a:pt x="0" y="0"/>
                  </a:moveTo>
                  <a:lnTo>
                    <a:pt x="3765807" y="0"/>
                  </a:lnTo>
                  <a:lnTo>
                    <a:pt x="3765807" y="5872092"/>
                  </a:lnTo>
                  <a:lnTo>
                    <a:pt x="0" y="5872092"/>
                  </a:lnTo>
                  <a:close/>
                </a:path>
              </a:pathLst>
            </a:custGeom>
            <a:solidFill>
              <a:srgbClr val="0D0D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676198" y="1057275"/>
            <a:ext cx="6246176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TDTD평고딕"/>
              </a:rPr>
              <a:t>QNA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-1385057" y="2362200"/>
            <a:ext cx="8643151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7913799">
            <a:off x="15737204" y="-3177349"/>
            <a:ext cx="5101593" cy="5731459"/>
            <a:chOff x="0" y="0"/>
            <a:chExt cx="1343629" cy="15095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43629" cy="1509520"/>
            </a:xfrm>
            <a:custGeom>
              <a:avLst/>
              <a:gdLst/>
              <a:ahLst/>
              <a:cxnLst/>
              <a:rect r="r" b="b" t="t" l="l"/>
              <a:pathLst>
                <a:path h="1509520" w="1343629">
                  <a:moveTo>
                    <a:pt x="0" y="0"/>
                  </a:moveTo>
                  <a:lnTo>
                    <a:pt x="1343629" y="0"/>
                  </a:lnTo>
                  <a:lnTo>
                    <a:pt x="1343629" y="1509520"/>
                  </a:lnTo>
                  <a:lnTo>
                    <a:pt x="0" y="1509520"/>
                  </a:lnTo>
                  <a:close/>
                </a:path>
              </a:pathLst>
            </a:custGeom>
            <a:solidFill>
              <a:srgbClr val="41A4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7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12722" y="-167557"/>
            <a:ext cx="11128251" cy="10622114"/>
          </a:xfrm>
          <a:custGeom>
            <a:avLst/>
            <a:gdLst/>
            <a:ahLst/>
            <a:cxnLst/>
            <a:rect r="r" b="b" t="t" l="l"/>
            <a:pathLst>
              <a:path h="10622114" w="11128251">
                <a:moveTo>
                  <a:pt x="0" y="0"/>
                </a:moveTo>
                <a:lnTo>
                  <a:pt x="11128251" y="0"/>
                </a:lnTo>
                <a:lnTo>
                  <a:pt x="11128251" y="10622114"/>
                </a:lnTo>
                <a:lnTo>
                  <a:pt x="0" y="106221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52114" b="-6374"/>
            </a:stretch>
          </a:blipFill>
        </p:spPr>
      </p:sp>
      <p:grpSp>
        <p:nvGrpSpPr>
          <p:cNvPr name="Group 3" id="3"/>
          <p:cNvGrpSpPr/>
          <p:nvPr/>
        </p:nvGrpSpPr>
        <p:grpSpPr>
          <a:xfrm rot="1270729">
            <a:off x="-1520239" y="-4302004"/>
            <a:ext cx="11606584" cy="18891008"/>
            <a:chOff x="0" y="0"/>
            <a:chExt cx="3056878" cy="49754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56878" cy="4975409"/>
            </a:xfrm>
            <a:custGeom>
              <a:avLst/>
              <a:gdLst/>
              <a:ahLst/>
              <a:cxnLst/>
              <a:rect r="r" b="b" t="t" l="l"/>
              <a:pathLst>
                <a:path h="4975409" w="3056878">
                  <a:moveTo>
                    <a:pt x="0" y="0"/>
                  </a:moveTo>
                  <a:lnTo>
                    <a:pt x="3056878" y="0"/>
                  </a:lnTo>
                  <a:lnTo>
                    <a:pt x="3056878" y="4975409"/>
                  </a:lnTo>
                  <a:lnTo>
                    <a:pt x="0" y="4975409"/>
                  </a:lnTo>
                  <a:close/>
                </a:path>
              </a:pathLst>
            </a:custGeom>
            <a:solidFill>
              <a:srgbClr val="12127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6791999">
            <a:off x="8277205" y="-3693829"/>
            <a:ext cx="5101593" cy="4374576"/>
            <a:chOff x="0" y="0"/>
            <a:chExt cx="1343629" cy="115215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43629" cy="1152152"/>
            </a:xfrm>
            <a:custGeom>
              <a:avLst/>
              <a:gdLst/>
              <a:ahLst/>
              <a:cxnLst/>
              <a:rect r="r" b="b" t="t" l="l"/>
              <a:pathLst>
                <a:path h="1152152" w="1343629">
                  <a:moveTo>
                    <a:pt x="0" y="0"/>
                  </a:moveTo>
                  <a:lnTo>
                    <a:pt x="1343629" y="0"/>
                  </a:lnTo>
                  <a:lnTo>
                    <a:pt x="1343629" y="1152152"/>
                  </a:lnTo>
                  <a:lnTo>
                    <a:pt x="0" y="1152152"/>
                  </a:lnTo>
                  <a:close/>
                </a:path>
              </a:pathLst>
            </a:custGeom>
            <a:solidFill>
              <a:srgbClr val="41A4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4457700"/>
            <a:ext cx="7581583" cy="135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>
                <a:solidFill>
                  <a:srgbClr val="FFFFFF"/>
                </a:solidFill>
                <a:ea typeface="TDTD평고딕"/>
              </a:rPr>
              <a:t>감사합니다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DAFoJbrv3vs</dc:identifier>
  <dcterms:modified xsi:type="dcterms:W3CDTF">2011-08-01T06:04:30Z</dcterms:modified>
  <cp:revision>1</cp:revision>
  <dc:title>NULL팀</dc:title>
</cp:coreProperties>
</file>

<file path=docProps/thumbnail.jpeg>
</file>